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66" r:id="rId2"/>
    <p:sldId id="413" r:id="rId3"/>
    <p:sldId id="257" r:id="rId4"/>
    <p:sldId id="258" r:id="rId5"/>
    <p:sldId id="259" r:id="rId6"/>
    <p:sldId id="414" r:id="rId7"/>
    <p:sldId id="348" r:id="rId8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" roundtripDataSignature="AMtx7mhyVEuur2gMCewdym2msZv8rIAl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5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14"/>
    <p:restoredTop sz="94669"/>
  </p:normalViewPr>
  <p:slideViewPr>
    <p:cSldViewPr snapToGrid="0" showGuides="1">
      <p:cViewPr varScale="1">
        <p:scale>
          <a:sx n="102" d="100"/>
          <a:sy n="102" d="100"/>
        </p:scale>
        <p:origin x="810" y="10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PE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PE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PE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fld id="{00000000-1234-1234-1234-123412341234}" type="slidenum">
              <a:rPr lang="en-US" sz="1200" smtClean="0">
                <a:solidFill>
                  <a:schemeClr val="dk1"/>
                </a:solidFill>
              </a:rPr>
              <a:pPr algn="r"/>
              <a:t>‹Nº›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Google Shape;3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71445-6B81-E8DF-EBF5-5252C629D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640D8B2-7681-7EDC-304F-D590237C1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7613726-BFB4-1D19-7A5F-3B4F75BF6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B93EAC-5EEE-68E3-16D3-B163FE4E47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s-P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5473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Google Shape;9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u="none" strike="noStrike" cap="none">
                <a:solidFill>
                  <a:srgbClr val="000000"/>
                </a:solidFill>
                <a:sym typeface="Arial"/>
              </a:rPr>
              <a:t>3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u="none" strike="noStrike" cap="none">
                <a:solidFill>
                  <a:srgbClr val="000000"/>
                </a:solidFill>
                <a:sym typeface="Arial"/>
              </a:rPr>
              <a:t>4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Google Shape;11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u="none" strike="noStrike" cap="none">
                <a:solidFill>
                  <a:srgbClr val="000000"/>
                </a:solidFill>
                <a:sym typeface="Arial"/>
              </a:rPr>
              <a:t>5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16" name="Google Shape;11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2" name="Google Shape;1482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userDrawn="1">
  <p:cSld name="1_Título y objeto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928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865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F3AD9C8-0C63-494F-4FCE-26433FD84036}"/>
              </a:ext>
            </a:extLst>
          </p:cNvPr>
          <p:cNvSpPr/>
          <p:nvPr userDrawn="1"/>
        </p:nvSpPr>
        <p:spPr>
          <a:xfrm>
            <a:off x="0" y="5418652"/>
            <a:ext cx="9144000" cy="296347"/>
          </a:xfrm>
          <a:prstGeom prst="rect">
            <a:avLst/>
          </a:prstGeom>
          <a:solidFill>
            <a:srgbClr val="033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Calibri" panose="020F0502020204030204" pitchFamily="34" charset="0"/>
            </a:endParaRPr>
          </a:p>
        </p:txBody>
      </p:sp>
      <p:sp>
        <p:nvSpPr>
          <p:cNvPr id="3" name="Google Shape;10;p94">
            <a:extLst>
              <a:ext uri="{FF2B5EF4-FFF2-40B4-BE49-F238E27FC236}">
                <a16:creationId xmlns:a16="http://schemas.microsoft.com/office/drawing/2014/main" id="{A42B7CE7-E22B-CD93-77CC-8A55233B92CC}"/>
              </a:ext>
            </a:extLst>
          </p:cNvPr>
          <p:cNvSpPr/>
          <p:nvPr userDrawn="1"/>
        </p:nvSpPr>
        <p:spPr>
          <a:xfrm>
            <a:off x="7306401" y="5494777"/>
            <a:ext cx="136928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© Todos los derechos reservados</a:t>
            </a:r>
            <a:endParaRPr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11;p94">
            <a:extLst>
              <a:ext uri="{FF2B5EF4-FFF2-40B4-BE49-F238E27FC236}">
                <a16:creationId xmlns:a16="http://schemas.microsoft.com/office/drawing/2014/main" id="{A95EF0B9-403D-23CE-2B21-B315BAE7E216}"/>
              </a:ext>
            </a:extLst>
          </p:cNvPr>
          <p:cNvSpPr txBox="1"/>
          <p:nvPr userDrawn="1"/>
        </p:nvSpPr>
        <p:spPr>
          <a:xfrm>
            <a:off x="411468" y="5463999"/>
            <a:ext cx="3172663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cs typeface="Calibri"/>
                <a:sym typeface="Arial"/>
              </a:rPr>
              <a:t>English Level B1 - II 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 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cs typeface="Calibri"/>
                <a:sym typeface="Arial"/>
              </a:rPr>
              <a:t>Lesson</a:t>
            </a:r>
            <a:r>
              <a:rPr lang="es-PE" sz="800" b="0" i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lang="es-PE" sz="800" b="0" i="0" u="none" strike="noStrike" cap="none" dirty="0">
              <a:solidFill>
                <a:schemeClr val="bg1"/>
              </a:solidFill>
              <a:latin typeface="Calibri"/>
              <a:cs typeface="Calibri"/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5706E3-8AC2-4C98-09F8-EBFF1B711AE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650087" y="5414807"/>
            <a:ext cx="528837" cy="31730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6FFFAA4-25E6-9C63-7C88-707F008613D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699808" y="225185"/>
            <a:ext cx="975880" cy="261861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2993" userDrawn="1">
          <p15:clr>
            <a:srgbClr val="F26B43"/>
          </p15:clr>
        </p15:guide>
        <p15:guide id="3" pos="2767" userDrawn="1">
          <p15:clr>
            <a:srgbClr val="F26B43"/>
          </p15:clr>
        </p15:guide>
        <p15:guide id="4" pos="317" userDrawn="1">
          <p15:clr>
            <a:srgbClr val="F26B43"/>
          </p15:clr>
        </p15:guide>
        <p15:guide id="5" orient="horz" pos="303" userDrawn="1">
          <p15:clr>
            <a:srgbClr val="F26B43"/>
          </p15:clr>
        </p15:guide>
        <p15:guide id="6" orient="horz" pos="530" userDrawn="1">
          <p15:clr>
            <a:srgbClr val="F26B43"/>
          </p15:clr>
        </p15:guide>
        <p15:guide id="7" orient="horz" pos="3274" userDrawn="1">
          <p15:clr>
            <a:srgbClr val="F26B43"/>
          </p15:clr>
        </p15:guide>
        <p15:guide id="8" pos="54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C569A68-ECF2-82B2-E610-A947184AB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07" y="1"/>
            <a:ext cx="9167814" cy="5714999"/>
          </a:xfrm>
          <a:prstGeom prst="rect">
            <a:avLst/>
          </a:prstGeom>
        </p:spPr>
      </p:pic>
      <p:sp>
        <p:nvSpPr>
          <p:cNvPr id="36" name="Google Shape;36;p1"/>
          <p:cNvSpPr txBox="1"/>
          <p:nvPr/>
        </p:nvSpPr>
        <p:spPr>
          <a:xfrm>
            <a:off x="4949021" y="1076234"/>
            <a:ext cx="372666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ENGLISH LEVEL B1 - II</a:t>
            </a:r>
            <a:endParaRPr lang="en-US" sz="180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4938719" y="2492189"/>
            <a:ext cx="3736968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en-US" sz="3200" dirty="0">
                <a:solidFill>
                  <a:schemeClr val="bg1"/>
                </a:solidFill>
                <a:latin typeface="Graphik Regular" panose="020B0503030202060203" pitchFamily="34" charset="77"/>
                <a:cs typeface="Arial"/>
              </a:rPr>
              <a:t>COMMUNICATING </a:t>
            </a:r>
            <a:r>
              <a:rPr lang="en-US" sz="3200" dirty="0">
                <a:solidFill>
                  <a:schemeClr val="bg1"/>
                </a:solidFill>
                <a:latin typeface="Graphik Bold" panose="020B0503030202060203" pitchFamily="34" charset="77"/>
                <a:cs typeface="Arial"/>
              </a:rPr>
              <a:t>BY EMAIL</a:t>
            </a:r>
          </a:p>
        </p:txBody>
      </p:sp>
      <p:sp>
        <p:nvSpPr>
          <p:cNvPr id="50" name="Google Shape;50;p1"/>
          <p:cNvSpPr txBox="1"/>
          <p:nvPr/>
        </p:nvSpPr>
        <p:spPr>
          <a:xfrm>
            <a:off x="4938719" y="2165718"/>
            <a:ext cx="14576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>
                <a:solidFill>
                  <a:srgbClr val="FFC000"/>
                </a:solidFill>
                <a:latin typeface="Calibri"/>
                <a:cs typeface="Calibri"/>
              </a:rPr>
              <a:t>Lesson</a:t>
            </a:r>
            <a:r>
              <a:rPr lang="en-US" sz="1600" b="1" noProof="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05</a:t>
            </a:r>
            <a:endParaRPr lang="en-US" sz="1100" noProof="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87103B4-ABC8-2608-1E4D-848643B3869D}"/>
              </a:ext>
            </a:extLst>
          </p:cNvPr>
          <p:cNvCxnSpPr>
            <a:cxnSpLocks/>
          </p:cNvCxnSpPr>
          <p:nvPr/>
        </p:nvCxnSpPr>
        <p:spPr>
          <a:xfrm>
            <a:off x="4938719" y="1011128"/>
            <a:ext cx="3736969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6A9E917D-4175-0687-4D4A-735F7D3F0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175" y="612094"/>
            <a:ext cx="1300444" cy="3489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BD14A-C94C-DD53-D0CA-0CC164FA5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18ACE90-9150-B524-3087-2D1EC21482BB}"/>
              </a:ext>
            </a:extLst>
          </p:cNvPr>
          <p:cNvSpPr/>
          <p:nvPr/>
        </p:nvSpPr>
        <p:spPr>
          <a:xfrm>
            <a:off x="0" y="5198284"/>
            <a:ext cx="4603750" cy="516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</a:endParaRPr>
          </a:p>
        </p:txBody>
      </p:sp>
      <p:sp>
        <p:nvSpPr>
          <p:cNvPr id="2" name="Google Shape;36;p1">
            <a:extLst>
              <a:ext uri="{FF2B5EF4-FFF2-40B4-BE49-F238E27FC236}">
                <a16:creationId xmlns:a16="http://schemas.microsoft.com/office/drawing/2014/main" id="{877CEC08-8CF7-CA90-FC17-BBEE4990E9DE}"/>
              </a:ext>
            </a:extLst>
          </p:cNvPr>
          <p:cNvSpPr txBox="1"/>
          <p:nvPr/>
        </p:nvSpPr>
        <p:spPr>
          <a:xfrm>
            <a:off x="570797" y="4527076"/>
            <a:ext cx="214022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noProof="0" dirty="0">
                <a:solidFill>
                  <a:srgbClr val="033645"/>
                </a:solidFill>
                <a:latin typeface="Graphik Regular" panose="020B0503030202060203" pitchFamily="34" charset="77"/>
                <a:cs typeface="Calibri" panose="020F0502020204030204" pitchFamily="34" charset="0"/>
              </a:rPr>
              <a:t>ENGLISH</a:t>
            </a:r>
            <a:r>
              <a:rPr lang="en-US" sz="2800" noProof="0" dirty="0">
                <a:solidFill>
                  <a:srgbClr val="033645"/>
                </a:solidFill>
                <a:latin typeface="Graphik Bold" panose="020B0503030202060203" pitchFamily="34" charset="77"/>
                <a:cs typeface="Calibri" panose="020F0502020204030204" pitchFamily="34" charset="0"/>
              </a:rPr>
              <a:t> LEVEL B1 - II</a:t>
            </a:r>
            <a:endParaRPr lang="en-US" sz="4000" noProof="0" dirty="0">
              <a:solidFill>
                <a:srgbClr val="033645"/>
              </a:solidFill>
              <a:latin typeface="Graphik Bold" panose="020B0503030202060203" pitchFamily="34" charset="77"/>
              <a:cs typeface="Calibri" panose="020F050202020403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48379F6-CC42-CF1A-9C5A-D2FC91AD7539}"/>
              </a:ext>
            </a:extLst>
          </p:cNvPr>
          <p:cNvSpPr/>
          <p:nvPr/>
        </p:nvSpPr>
        <p:spPr>
          <a:xfrm>
            <a:off x="2893495" y="-10570"/>
            <a:ext cx="783156" cy="5736140"/>
          </a:xfrm>
          <a:prstGeom prst="rect">
            <a:avLst/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7B31485-BEC7-6D50-C0B7-6E04996CBE7A}"/>
              </a:ext>
            </a:extLst>
          </p:cNvPr>
          <p:cNvSpPr/>
          <p:nvPr/>
        </p:nvSpPr>
        <p:spPr>
          <a:xfrm>
            <a:off x="3676651" y="10570"/>
            <a:ext cx="2121231" cy="5715000"/>
          </a:xfrm>
          <a:prstGeom prst="rect">
            <a:avLst/>
          </a:prstGeom>
          <a:solidFill>
            <a:srgbClr val="033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A639A89-5956-DE08-5F85-786AFD88E1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109" r="20674" b="1313"/>
          <a:stretch/>
        </p:blipFill>
        <p:spPr>
          <a:xfrm>
            <a:off x="5797882" y="0"/>
            <a:ext cx="3411901" cy="57255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298E5D9-8E41-244E-5978-B2490D09F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70184"/>
            <a:ext cx="484295" cy="656545"/>
          </a:xfrm>
          <a:prstGeom prst="rect">
            <a:avLst/>
          </a:prstGeom>
        </p:spPr>
      </p:pic>
      <p:sp>
        <p:nvSpPr>
          <p:cNvPr id="9" name="Google Shape;48;p1">
            <a:extLst>
              <a:ext uri="{FF2B5EF4-FFF2-40B4-BE49-F238E27FC236}">
                <a16:creationId xmlns:a16="http://schemas.microsoft.com/office/drawing/2014/main" id="{A6620EA0-50AA-DED5-D767-502678B5E91A}"/>
              </a:ext>
            </a:extLst>
          </p:cNvPr>
          <p:cNvSpPr/>
          <p:nvPr/>
        </p:nvSpPr>
        <p:spPr>
          <a:xfrm>
            <a:off x="3747059" y="2973200"/>
            <a:ext cx="174141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000"/>
            </a:pPr>
            <a:r>
              <a:rPr lang="en-US" sz="1100" dirty="0">
                <a:solidFill>
                  <a:schemeClr val="bg1"/>
                </a:solidFill>
                <a:latin typeface="Graphik Regular" panose="020B0503030202060203" pitchFamily="34" charset="77"/>
                <a:sym typeface="Play"/>
              </a:rPr>
              <a:t>How </a:t>
            </a:r>
            <a:r>
              <a:rPr lang="en-US" sz="1100">
                <a:solidFill>
                  <a:schemeClr val="bg1"/>
                </a:solidFill>
                <a:latin typeface="Graphik Regular" panose="020B0503030202060203" pitchFamily="34" charset="77"/>
                <a:sym typeface="Play"/>
              </a:rPr>
              <a:t>to communicate </a:t>
            </a:r>
            <a:r>
              <a:rPr lang="en-US" sz="1100" b="1" dirty="0">
                <a:solidFill>
                  <a:schemeClr val="bg1"/>
                </a:solidFill>
                <a:latin typeface="Graphik Bold" panose="020B0503030202060203" pitchFamily="34" charset="77"/>
                <a:sym typeface="Play"/>
              </a:rPr>
              <a:t>by Email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9F60575-488D-FD89-642D-460591927FAF}"/>
              </a:ext>
            </a:extLst>
          </p:cNvPr>
          <p:cNvGrpSpPr/>
          <p:nvPr/>
        </p:nvGrpSpPr>
        <p:grpSpPr>
          <a:xfrm>
            <a:off x="3063720" y="2947318"/>
            <a:ext cx="489729" cy="316419"/>
            <a:chOff x="3063720" y="2947318"/>
            <a:chExt cx="489729" cy="316419"/>
          </a:xfrm>
        </p:grpSpPr>
        <p:sp>
          <p:nvSpPr>
            <p:cNvPr id="14" name="Google Shape;36;p1">
              <a:extLst>
                <a:ext uri="{FF2B5EF4-FFF2-40B4-BE49-F238E27FC236}">
                  <a16:creationId xmlns:a16="http://schemas.microsoft.com/office/drawing/2014/main" id="{35D27EAC-8D03-9220-D25D-4A8AFACEDB97}"/>
                </a:ext>
              </a:extLst>
            </p:cNvPr>
            <p:cNvSpPr txBox="1"/>
            <p:nvPr/>
          </p:nvSpPr>
          <p:spPr>
            <a:xfrm>
              <a:off x="3063720" y="2947318"/>
              <a:ext cx="4897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2000" b="1" dirty="0">
                  <a:solidFill>
                    <a:schemeClr val="bg1"/>
                  </a:solidFill>
                  <a:latin typeface="Graphik Bold" panose="020B0503030202060203" pitchFamily="34" charset="77"/>
                  <a:ea typeface="Calibri"/>
                  <a:cs typeface="Calibri"/>
                  <a:sym typeface="Calibri"/>
                </a:rPr>
                <a:t>01</a:t>
              </a:r>
              <a:endParaRPr sz="2000" b="1" dirty="0">
                <a:solidFill>
                  <a:schemeClr val="bg1"/>
                </a:solidFill>
                <a:latin typeface="Graphik Bold" panose="020B0503030202060203" pitchFamily="34" charset="77"/>
              </a:endParaRPr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CAA21BF9-C03D-5CFA-1070-E9980362B025}"/>
                </a:ext>
              </a:extLst>
            </p:cNvPr>
            <p:cNvCxnSpPr>
              <a:cxnSpLocks/>
            </p:cNvCxnSpPr>
            <p:nvPr/>
          </p:nvCxnSpPr>
          <p:spPr>
            <a:xfrm>
              <a:off x="3166666" y="3263737"/>
              <a:ext cx="3067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9293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81;p11">
            <a:extLst>
              <a:ext uri="{FF2B5EF4-FFF2-40B4-BE49-F238E27FC236}">
                <a16:creationId xmlns:a16="http://schemas.microsoft.com/office/drawing/2014/main" id="{6116F18E-75C7-ED31-D07B-4A1B7F0D028C}"/>
              </a:ext>
            </a:extLst>
          </p:cNvPr>
          <p:cNvSpPr txBox="1"/>
          <p:nvPr/>
        </p:nvSpPr>
        <p:spPr>
          <a:xfrm>
            <a:off x="506796" y="849124"/>
            <a:ext cx="3885817" cy="374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>
              <a:spcAft>
                <a:spcPts val="1000"/>
              </a:spcAft>
              <a:buSzPts val="1000"/>
              <a:buNone/>
              <a:tabLst>
                <a:tab pos="4572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SITUATIONS BY EMAIL</a:t>
            </a:r>
            <a:endParaRPr lang="es-PE" sz="1600" b="1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dondear rectángulo de esquina del mismo lado 13">
            <a:extLst>
              <a:ext uri="{FF2B5EF4-FFF2-40B4-BE49-F238E27FC236}">
                <a16:creationId xmlns:a16="http://schemas.microsoft.com/office/drawing/2014/main" id="{E5314C89-101D-22ED-6C60-27387149CEA4}"/>
              </a:ext>
            </a:extLst>
          </p:cNvPr>
          <p:cNvSpPr/>
          <p:nvPr/>
        </p:nvSpPr>
        <p:spPr>
          <a:xfrm rot="16200000">
            <a:off x="2214646" y="-382965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F04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Google Shape;181;p11">
            <a:extLst>
              <a:ext uri="{FF2B5EF4-FFF2-40B4-BE49-F238E27FC236}">
                <a16:creationId xmlns:a16="http://schemas.microsoft.com/office/drawing/2014/main" id="{BD29DB55-5491-6B96-A3F1-F2A285304511}"/>
              </a:ext>
            </a:extLst>
          </p:cNvPr>
          <p:cNvSpPr txBox="1"/>
          <p:nvPr/>
        </p:nvSpPr>
        <p:spPr>
          <a:xfrm>
            <a:off x="4752086" y="3241244"/>
            <a:ext cx="3622480" cy="178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600"/>
              </a:spcAft>
              <a:buSzPts val="1800"/>
            </a:pPr>
            <a:r>
              <a:rPr lang="en-US" sz="1600" b="1" dirty="0"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Discussion questions: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6700" indent="-266700">
              <a:spcAft>
                <a:spcPts val="6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What is the purpose of each email?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6700" indent="-266700">
              <a:spcAft>
                <a:spcPts val="6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What tone would be appropriate for each situation?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6700" indent="-266700">
              <a:spcAft>
                <a:spcPts val="6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What phrases might be useful for each case?</a:t>
            </a:r>
            <a:endParaRPr lang="en-US" sz="1600" dirty="0">
              <a:latin typeface="Calibri" panose="020F0502020204030204" pitchFamily="34" charset="0"/>
              <a:ea typeface="Play"/>
              <a:cs typeface="Calibri" panose="020F0502020204030204" pitchFamily="34" charset="0"/>
              <a:sym typeface="Play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6226234-7E3D-A541-3551-66709E268A79}"/>
              </a:ext>
            </a:extLst>
          </p:cNvPr>
          <p:cNvSpPr txBox="1"/>
          <p:nvPr/>
        </p:nvSpPr>
        <p:spPr>
          <a:xfrm>
            <a:off x="1129247" y="1410074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PE" sz="1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Vocabulary:</a:t>
            </a:r>
            <a:endParaRPr lang="es-PE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Google Shape;181;p11">
            <a:extLst>
              <a:ext uri="{FF2B5EF4-FFF2-40B4-BE49-F238E27FC236}">
                <a16:creationId xmlns:a16="http://schemas.microsoft.com/office/drawing/2014/main" id="{8D3CB07B-BA90-32A7-B144-3BE56CCFFDEB}"/>
              </a:ext>
            </a:extLst>
          </p:cNvPr>
          <p:cNvSpPr txBox="1"/>
          <p:nvPr/>
        </p:nvSpPr>
        <p:spPr>
          <a:xfrm>
            <a:off x="509540" y="2071031"/>
            <a:ext cx="3885819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-US" sz="1600" b="1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Read these situations and answer the questions.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dk1"/>
              </a:buClr>
              <a:buSzPts val="1800"/>
            </a:pPr>
            <a:endParaRPr lang="en-US" sz="1600" dirty="0">
              <a:solidFill>
                <a:schemeClr val="dk1"/>
              </a:solidFill>
              <a:latin typeface="Calibri" panose="020F0502020204030204" pitchFamily="34" charset="0"/>
              <a:ea typeface="Play"/>
              <a:cs typeface="Calibri" panose="020F0502020204030204" pitchFamily="34" charset="0"/>
              <a:sym typeface="Play"/>
            </a:endParaRPr>
          </a:p>
          <a:p>
            <a:pPr marL="222250" indent="-222250">
              <a:buClr>
                <a:srgbClr val="F0453A"/>
              </a:buClr>
              <a:buSzPct val="100000"/>
              <a:buFont typeface="+mj-lt"/>
              <a:buAutoNum type="alphaUcPeriod"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You need to email your professor about a missed assignment deadline. 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2250" indent="-222250">
              <a:buClr>
                <a:srgbClr val="F0453A"/>
              </a:buClr>
              <a:buSzPct val="100000"/>
              <a:buFont typeface="+mj-lt"/>
              <a:buAutoNum type="alphaUcPeriod"/>
            </a:pPr>
            <a:endParaRPr lang="en-US" sz="1600" dirty="0">
              <a:solidFill>
                <a:schemeClr val="dk1"/>
              </a:solidFill>
              <a:latin typeface="Calibri" panose="020F0502020204030204" pitchFamily="34" charset="0"/>
              <a:ea typeface="Play"/>
              <a:cs typeface="Calibri" panose="020F0502020204030204" pitchFamily="34" charset="0"/>
              <a:sym typeface="Play"/>
            </a:endParaRPr>
          </a:p>
          <a:p>
            <a:pPr marL="222250" indent="-222250">
              <a:buClr>
                <a:srgbClr val="F0453A"/>
              </a:buClr>
              <a:buSzPct val="100000"/>
              <a:buFont typeface="+mj-lt"/>
              <a:buAutoNum type="alphaUcPeriod"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You want to ask a company for information about a job opening. 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2250" indent="-222250">
              <a:buClr>
                <a:srgbClr val="F0453A"/>
              </a:buClr>
              <a:buSzPct val="100000"/>
              <a:buFont typeface="+mj-lt"/>
              <a:buAutoNum type="alphaUcPeriod"/>
            </a:pPr>
            <a:endParaRPr lang="en-US" sz="1600" dirty="0">
              <a:solidFill>
                <a:schemeClr val="dk1"/>
              </a:solidFill>
              <a:latin typeface="Calibri" panose="020F0502020204030204" pitchFamily="34" charset="0"/>
              <a:ea typeface="Play"/>
              <a:cs typeface="Calibri" panose="020F0502020204030204" pitchFamily="34" charset="0"/>
              <a:sym typeface="Play"/>
            </a:endParaRPr>
          </a:p>
          <a:p>
            <a:pPr marL="222250" indent="-222250">
              <a:buClr>
                <a:srgbClr val="F0453A"/>
              </a:buClr>
              <a:buSzPct val="100000"/>
              <a:buFont typeface="+mj-lt"/>
              <a:buAutoNum type="alphaUcPeriod"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You are responding to a customer inquiry in a professional setting.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dk1"/>
              </a:buClr>
              <a:buSzPts val="1800"/>
            </a:pPr>
            <a:endParaRPr lang="en-US" sz="1600" dirty="0">
              <a:latin typeface="Calibri" panose="020F0502020204030204" pitchFamily="34" charset="0"/>
              <a:ea typeface="Play"/>
              <a:cs typeface="Calibri" panose="020F0502020204030204" pitchFamily="34" charset="0"/>
              <a:sym typeface="Play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8B4B047-C2FD-7048-39DB-E00C86C5E5D1}"/>
              </a:ext>
            </a:extLst>
          </p:cNvPr>
          <p:cNvCxnSpPr>
            <a:cxnSpLocks/>
          </p:cNvCxnSpPr>
          <p:nvPr/>
        </p:nvCxnSpPr>
        <p:spPr>
          <a:xfrm>
            <a:off x="4572001" y="1324883"/>
            <a:ext cx="0" cy="379012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n 20">
            <a:extLst>
              <a:ext uri="{FF2B5EF4-FFF2-40B4-BE49-F238E27FC236}">
                <a16:creationId xmlns:a16="http://schemas.microsoft.com/office/drawing/2014/main" id="{EE1AFDAE-6F8A-E6FF-2B41-1ADE2E6D55F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038052" y="1617144"/>
            <a:ext cx="360362" cy="179860"/>
          </a:xfrm>
          <a:prstGeom prst="rect">
            <a:avLst/>
          </a:prstGeom>
        </p:spPr>
      </p:pic>
      <p:sp>
        <p:nvSpPr>
          <p:cNvPr id="23" name="Google Shape;187;p11">
            <a:extLst>
              <a:ext uri="{FF2B5EF4-FFF2-40B4-BE49-F238E27FC236}">
                <a16:creationId xmlns:a16="http://schemas.microsoft.com/office/drawing/2014/main" id="{E0CAEB52-4880-0489-130C-FB9F7E7AF1E6}"/>
              </a:ext>
            </a:extLst>
          </p:cNvPr>
          <p:cNvSpPr/>
          <p:nvPr/>
        </p:nvSpPr>
        <p:spPr>
          <a:xfrm>
            <a:off x="506795" y="374265"/>
            <a:ext cx="332645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COMMUNICATING BY EMAIL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F4B85675-69E5-1FC5-9FED-D7561437AB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3685" y="836526"/>
            <a:ext cx="3897077" cy="21431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239" y="1557382"/>
            <a:ext cx="3885164" cy="1980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 descr="Mac Os Mail Vector Art &amp; Graphics | freevector.com"/>
          <p:cNvPicPr preferRelativeResize="0"/>
          <p:nvPr/>
        </p:nvPicPr>
        <p:blipFill rotWithShape="1">
          <a:blip r:embed="rId4">
            <a:alphaModFix/>
          </a:blip>
          <a:srcRect l="19641" t="5379" r="19960" b="6686"/>
          <a:stretch/>
        </p:blipFill>
        <p:spPr>
          <a:xfrm>
            <a:off x="1760111" y="3702050"/>
            <a:ext cx="1371420" cy="14954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Redondear rectángulo de esquina del mismo lado 2">
            <a:extLst>
              <a:ext uri="{FF2B5EF4-FFF2-40B4-BE49-F238E27FC236}">
                <a16:creationId xmlns:a16="http://schemas.microsoft.com/office/drawing/2014/main" id="{EA3B7B92-E273-9A07-1EED-4142F452E87A}"/>
              </a:ext>
            </a:extLst>
          </p:cNvPr>
          <p:cNvSpPr/>
          <p:nvPr/>
        </p:nvSpPr>
        <p:spPr>
          <a:xfrm rot="16200000">
            <a:off x="2214647" y="-866473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dondear rectángulo de esquina del mismo lado 3">
            <a:extLst>
              <a:ext uri="{FF2B5EF4-FFF2-40B4-BE49-F238E27FC236}">
                <a16:creationId xmlns:a16="http://schemas.microsoft.com/office/drawing/2014/main" id="{ED1E53E7-3CD6-F05D-DC2A-14E21DA5016F}"/>
              </a:ext>
            </a:extLst>
          </p:cNvPr>
          <p:cNvSpPr/>
          <p:nvPr/>
        </p:nvSpPr>
        <p:spPr>
          <a:xfrm rot="5400000">
            <a:off x="6459936" y="-866473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EF4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5" name="Google Shape;181;p11">
            <a:extLst>
              <a:ext uri="{FF2B5EF4-FFF2-40B4-BE49-F238E27FC236}">
                <a16:creationId xmlns:a16="http://schemas.microsoft.com/office/drawing/2014/main" id="{A6692017-E8F3-AB21-889E-BC8A093C96DA}"/>
              </a:ext>
            </a:extLst>
          </p:cNvPr>
          <p:cNvSpPr txBox="1"/>
          <p:nvPr/>
        </p:nvSpPr>
        <p:spPr>
          <a:xfrm>
            <a:off x="4752086" y="1618714"/>
            <a:ext cx="3882373" cy="292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937" lvl="1">
              <a:spcAft>
                <a:spcPts val="600"/>
              </a:spcAft>
              <a:buClr>
                <a:srgbClr val="F0453A"/>
              </a:buClr>
              <a:buSzPct val="100000"/>
            </a:pPr>
            <a:r>
              <a:rPr lang="es-PE" sz="1500" b="1" kern="100" dirty="0">
                <a:latin typeface="Calibri" panose="020F0502020204030204" pitchFamily="34" charset="0"/>
                <a:cs typeface="Calibri" panose="020F0502020204030204" pitchFamily="34" charset="0"/>
              </a:rPr>
              <a:t>Complete the text with the correct words.</a:t>
            </a:r>
          </a:p>
          <a:p>
            <a:pPr marL="177800" lvl="3" indent="-169863">
              <a:spcAft>
                <a:spcPts val="600"/>
              </a:spcAft>
              <a:buClr>
                <a:srgbClr val="F0453A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sz="1500" kern="100" dirty="0">
                <a:latin typeface="Calibri" panose="020F0502020204030204" pitchFamily="34" charset="0"/>
                <a:cs typeface="Calibri" panose="020F0502020204030204" pitchFamily="34" charset="0"/>
              </a:rPr>
              <a:t>"Before sending an email, ensure that your </a:t>
            </a:r>
            <a:r>
              <a:rPr lang="es-PE" sz="1500" b="1" kern="100" dirty="0">
                <a:latin typeface="Calibri" panose="020F0502020204030204" pitchFamily="34" charset="0"/>
                <a:cs typeface="Calibri" panose="020F0502020204030204" pitchFamily="34" charset="0"/>
              </a:rPr>
              <a:t>(1)</a:t>
            </a:r>
            <a:r>
              <a:rPr lang="es-PE" sz="1500" kern="100" dirty="0">
                <a:latin typeface="Calibri" panose="020F0502020204030204" pitchFamily="34" charset="0"/>
                <a:cs typeface="Calibri" panose="020F0502020204030204" pitchFamily="34" charset="0"/>
              </a:rPr>
              <a:t>______ is clear and concise.</a:t>
            </a:r>
          </a:p>
          <a:p>
            <a:pPr marL="177800" lvl="3" indent="-169863">
              <a:spcAft>
                <a:spcPts val="600"/>
              </a:spcAft>
              <a:buClr>
                <a:srgbClr val="F0453A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sz="1500" kern="100" dirty="0">
                <a:latin typeface="Calibri" panose="020F0502020204030204" pitchFamily="34" charset="0"/>
                <a:cs typeface="Calibri" panose="020F0502020204030204" pitchFamily="34" charset="0"/>
              </a:rPr>
              <a:t>If you need to send documents, make sure you include them as </a:t>
            </a:r>
            <a:r>
              <a:rPr lang="es-PE" sz="1500" b="1" kern="100" dirty="0">
                <a:latin typeface="Calibri" panose="020F0502020204030204" pitchFamily="34" charset="0"/>
                <a:cs typeface="Calibri" panose="020F0502020204030204" pitchFamily="34" charset="0"/>
              </a:rPr>
              <a:t>(2)</a:t>
            </a:r>
            <a:r>
              <a:rPr lang="es-PE" sz="1500" kern="100" dirty="0">
                <a:latin typeface="Calibri" panose="020F0502020204030204" pitchFamily="34" charset="0"/>
                <a:cs typeface="Calibri" panose="020F0502020204030204" pitchFamily="34" charset="0"/>
              </a:rPr>
              <a:t>______.</a:t>
            </a:r>
          </a:p>
          <a:p>
            <a:pPr marL="177800" lvl="3" indent="-169863">
              <a:spcAft>
                <a:spcPts val="600"/>
              </a:spcAft>
              <a:buClr>
                <a:srgbClr val="F0453A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sz="1500" kern="100" dirty="0">
                <a:latin typeface="Calibri" panose="020F0502020204030204" pitchFamily="34" charset="0"/>
                <a:cs typeface="Calibri" panose="020F0502020204030204" pitchFamily="34" charset="0"/>
              </a:rPr>
              <a:t>Use an appropriate </a:t>
            </a:r>
            <a:r>
              <a:rPr lang="es-PE" sz="1500" b="1" kern="100" dirty="0">
                <a:latin typeface="Calibri" panose="020F0502020204030204" pitchFamily="34" charset="0"/>
                <a:cs typeface="Calibri" panose="020F0502020204030204" pitchFamily="34" charset="0"/>
              </a:rPr>
              <a:t>(3)</a:t>
            </a:r>
            <a:r>
              <a:rPr lang="es-PE" sz="1500" kern="100" dirty="0">
                <a:latin typeface="Calibri" panose="020F0502020204030204" pitchFamily="34" charset="0"/>
                <a:cs typeface="Calibri" panose="020F0502020204030204" pitchFamily="34" charset="0"/>
              </a:rPr>
              <a:t>______ such as 'Dear' or 'Hello,' depending on the level of formality.</a:t>
            </a:r>
          </a:p>
          <a:p>
            <a:pPr marL="177800" lvl="3" indent="-169863">
              <a:spcAft>
                <a:spcPts val="600"/>
              </a:spcAft>
              <a:buClr>
                <a:srgbClr val="F0453A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sz="1500" kern="100" dirty="0">
                <a:latin typeface="Calibri" panose="020F0502020204030204" pitchFamily="34" charset="0"/>
                <a:cs typeface="Calibri" panose="020F0502020204030204" pitchFamily="34" charset="0"/>
              </a:rPr>
              <a:t> Always end the email with a professional </a:t>
            </a:r>
            <a:r>
              <a:rPr lang="es-PE" sz="1500" b="1" kern="100" dirty="0">
                <a:latin typeface="Calibri" panose="020F0502020204030204" pitchFamily="34" charset="0"/>
                <a:cs typeface="Calibri" panose="020F0502020204030204" pitchFamily="34" charset="0"/>
              </a:rPr>
              <a:t>(4)</a:t>
            </a:r>
            <a:r>
              <a:rPr lang="es-PE" sz="1500" kern="100" dirty="0">
                <a:latin typeface="Calibri" panose="020F0502020204030204" pitchFamily="34" charset="0"/>
                <a:cs typeface="Calibri" panose="020F0502020204030204" pitchFamily="34" charset="0"/>
              </a:rPr>
              <a:t>______ that includes your contact details.“</a:t>
            </a:r>
          </a:p>
          <a:p>
            <a:r>
              <a:rPr lang="es-PE" sz="15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Alternatives: </a:t>
            </a:r>
            <a:r>
              <a:rPr lang="es-PE" sz="15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signature, subject line, salutation attachments</a:t>
            </a:r>
            <a:endParaRPr lang="es-PE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9FB889-CBC3-D418-AD3B-07AE0A0099FC}"/>
              </a:ext>
            </a:extLst>
          </p:cNvPr>
          <p:cNvSpPr txBox="1"/>
          <p:nvPr/>
        </p:nvSpPr>
        <p:spPr>
          <a:xfrm>
            <a:off x="5368739" y="926566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PE" sz="16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Activity:</a:t>
            </a:r>
            <a:endParaRPr lang="es-PE" sz="16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7BC5815-02D5-E8A5-1F45-B70EFE83D29A}"/>
              </a:ext>
            </a:extLst>
          </p:cNvPr>
          <p:cNvSpPr txBox="1"/>
          <p:nvPr/>
        </p:nvSpPr>
        <p:spPr>
          <a:xfrm>
            <a:off x="1129248" y="926566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PE" sz="1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Vocabulary:</a:t>
            </a:r>
            <a:endParaRPr lang="es-PE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EE6E46C-A245-235E-7358-2F716FBD60C3}"/>
              </a:ext>
            </a:extLst>
          </p:cNvPr>
          <p:cNvCxnSpPr>
            <a:cxnSpLocks/>
          </p:cNvCxnSpPr>
          <p:nvPr/>
        </p:nvCxnSpPr>
        <p:spPr>
          <a:xfrm>
            <a:off x="4572002" y="841375"/>
            <a:ext cx="0" cy="379012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0A361E74-737D-D575-BF27-55A1347A20D3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4038053" y="1133636"/>
            <a:ext cx="360362" cy="17986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A438E36-1241-8365-AF41-80071CAC670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4755603" y="1133636"/>
            <a:ext cx="360362" cy="179860"/>
          </a:xfrm>
          <a:prstGeom prst="rect">
            <a:avLst/>
          </a:prstGeom>
        </p:spPr>
      </p:pic>
      <p:sp>
        <p:nvSpPr>
          <p:cNvPr id="15" name="Google Shape;187;p11">
            <a:extLst>
              <a:ext uri="{FF2B5EF4-FFF2-40B4-BE49-F238E27FC236}">
                <a16:creationId xmlns:a16="http://schemas.microsoft.com/office/drawing/2014/main" id="{9FEA6BA6-209A-2FAA-BBE3-0BA86970F84F}"/>
              </a:ext>
            </a:extLst>
          </p:cNvPr>
          <p:cNvSpPr/>
          <p:nvPr/>
        </p:nvSpPr>
        <p:spPr>
          <a:xfrm>
            <a:off x="506795" y="374265"/>
            <a:ext cx="332645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COMMUNICATING BY EMAIL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503239" y="856952"/>
            <a:ext cx="3889374" cy="412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6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WRITING AN EMAIL IN GROUPS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6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 in to draft an email based on a given scenario.</a:t>
            </a:r>
            <a:endParaRPr sz="1600" b="1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sz="16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Scenario: </a:t>
            </a: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are requesting information about a training course offered by a company. Your email should include:</a:t>
            </a:r>
          </a:p>
          <a:p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4150" indent="-184150">
              <a:spcAft>
                <a:spcPts val="6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clear subject line.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4150" indent="-184150">
              <a:spcAft>
                <a:spcPts val="6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polite greeting and introduction.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4150" indent="-184150">
              <a:spcAft>
                <a:spcPts val="6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purpose of your email.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4150" indent="-184150">
              <a:spcAft>
                <a:spcPts val="6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closing statement and signature.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sz="16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group presents their email to the class for discussion.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6B37FE9-F79B-7A43-465E-F7AE983C9E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751384" y="841375"/>
            <a:ext cx="4392615" cy="4367448"/>
          </a:xfrm>
          <a:prstGeom prst="rect">
            <a:avLst/>
          </a:prstGeom>
        </p:spPr>
      </p:pic>
      <p:sp>
        <p:nvSpPr>
          <p:cNvPr id="4" name="Google Shape;187;p11">
            <a:extLst>
              <a:ext uri="{FF2B5EF4-FFF2-40B4-BE49-F238E27FC236}">
                <a16:creationId xmlns:a16="http://schemas.microsoft.com/office/drawing/2014/main" id="{24F252BD-EBBC-E5FD-2A38-E89B8A85F736}"/>
              </a:ext>
            </a:extLst>
          </p:cNvPr>
          <p:cNvSpPr/>
          <p:nvPr/>
        </p:nvSpPr>
        <p:spPr>
          <a:xfrm>
            <a:off x="506795" y="374265"/>
            <a:ext cx="332645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COMMUNICATING BY EMAIL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5" descr="Vectores e ilustraciones de Alumnos Clase para descargar gratis | Freepi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06029" y="1308853"/>
            <a:ext cx="4237517" cy="336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7E9A9262-B2CD-905C-8AD4-21A85E266EF8}"/>
              </a:ext>
            </a:extLst>
          </p:cNvPr>
          <p:cNvSpPr/>
          <p:nvPr/>
        </p:nvSpPr>
        <p:spPr>
          <a:xfrm>
            <a:off x="506793" y="1335379"/>
            <a:ext cx="4844435" cy="3658040"/>
          </a:xfrm>
          <a:prstGeom prst="roundRect">
            <a:avLst>
              <a:gd name="adj" fmla="val 61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tIns="144000" rIns="0" rtlCol="0" anchor="t"/>
          <a:lstStyle/>
          <a:p>
            <a:pPr marL="6350">
              <a:buSzPts val="1000"/>
              <a:tabLst>
                <a:tab pos="1371600" algn="l"/>
              </a:tabLst>
            </a:pPr>
            <a:endParaRPr lang="en-US" sz="1600" b="1" dirty="0">
              <a:solidFill>
                <a:srgbClr val="033646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9D83853-32EA-9EC9-22BF-9792F44BCC83}"/>
              </a:ext>
            </a:extLst>
          </p:cNvPr>
          <p:cNvSpPr txBox="1"/>
          <p:nvPr/>
        </p:nvSpPr>
        <p:spPr>
          <a:xfrm>
            <a:off x="738019" y="2071416"/>
            <a:ext cx="3628328" cy="16312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563" indent="-182563">
              <a:spcAft>
                <a:spcPts val="600"/>
              </a:spcAft>
              <a:buClr>
                <a:srgbClr val="FEC21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are three key elements of a professional email?</a:t>
            </a:r>
          </a:p>
          <a:p>
            <a:pPr marL="182563" indent="-182563">
              <a:spcAft>
                <a:spcPts val="600"/>
              </a:spcAft>
              <a:buClr>
                <a:srgbClr val="FEC21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does the tone of an email affect communication?</a:t>
            </a:r>
          </a:p>
          <a:p>
            <a:pPr marL="182563" indent="-182563">
              <a:spcAft>
                <a:spcPts val="600"/>
              </a:spcAft>
              <a:buClr>
                <a:srgbClr val="FEC21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should you do before sending an email to ensure clarity and correctness?</a:t>
            </a:r>
          </a:p>
        </p:txBody>
      </p:sp>
      <p:sp>
        <p:nvSpPr>
          <p:cNvPr id="4" name="Google Shape;147;p10">
            <a:extLst>
              <a:ext uri="{FF2B5EF4-FFF2-40B4-BE49-F238E27FC236}">
                <a16:creationId xmlns:a16="http://schemas.microsoft.com/office/drawing/2014/main" id="{514CD115-7825-32B9-11D1-B3256FCDDB58}"/>
              </a:ext>
            </a:extLst>
          </p:cNvPr>
          <p:cNvSpPr txBox="1">
            <a:spLocks/>
          </p:cNvSpPr>
          <p:nvPr/>
        </p:nvSpPr>
        <p:spPr>
          <a:xfrm>
            <a:off x="738018" y="1543571"/>
            <a:ext cx="4159102" cy="376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3000"/>
            </a:pPr>
            <a:r>
              <a:rPr lang="en-US" sz="1600" b="1" dirty="0">
                <a:solidFill>
                  <a:srgbClr val="033646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Play"/>
              </a:rPr>
              <a:t>CLASS DISCUSSION: REFLECT AND APPLY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38824D5-AB32-CE44-A4B3-9D89B8AF09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8880" y="1335379"/>
            <a:ext cx="3628328" cy="3658040"/>
          </a:xfrm>
          <a:prstGeom prst="rect">
            <a:avLst/>
          </a:prstGeom>
        </p:spPr>
      </p:pic>
      <p:sp>
        <p:nvSpPr>
          <p:cNvPr id="7" name="Google Shape;120;p5">
            <a:extLst>
              <a:ext uri="{FF2B5EF4-FFF2-40B4-BE49-F238E27FC236}">
                <a16:creationId xmlns:a16="http://schemas.microsoft.com/office/drawing/2014/main" id="{11B49C86-BE0D-6D18-5F9B-F71C95ADD848}"/>
              </a:ext>
            </a:extLst>
          </p:cNvPr>
          <p:cNvSpPr txBox="1"/>
          <p:nvPr/>
        </p:nvSpPr>
        <p:spPr>
          <a:xfrm>
            <a:off x="5269611" y="335062"/>
            <a:ext cx="5823906" cy="635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000"/>
            </a:pPr>
            <a:endParaRPr lang="en-US" sz="1600" b="1" dirty="0">
              <a:solidFill>
                <a:srgbClr val="033646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  <a:sym typeface="Play"/>
            </a:endParaRPr>
          </a:p>
        </p:txBody>
      </p:sp>
      <p:sp>
        <p:nvSpPr>
          <p:cNvPr id="9" name="Google Shape;187;p11">
            <a:extLst>
              <a:ext uri="{FF2B5EF4-FFF2-40B4-BE49-F238E27FC236}">
                <a16:creationId xmlns:a16="http://schemas.microsoft.com/office/drawing/2014/main" id="{7FA8CE89-4F52-9FAF-CFF2-4E594B711A47}"/>
              </a:ext>
            </a:extLst>
          </p:cNvPr>
          <p:cNvSpPr/>
          <p:nvPr/>
        </p:nvSpPr>
        <p:spPr>
          <a:xfrm>
            <a:off x="506795" y="374265"/>
            <a:ext cx="332645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COMMUNICATING BY EMAIL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9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33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2C17452-5443-48CF-6F85-377B12A5E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8" y="4415482"/>
            <a:ext cx="2500129" cy="6708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321</Words>
  <Application>Microsoft Office PowerPoint</Application>
  <PresentationFormat>Presentación en pantalla (16:10)</PresentationFormat>
  <Paragraphs>52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5" baseType="lpstr">
      <vt:lpstr>Play</vt:lpstr>
      <vt:lpstr>Calibri</vt:lpstr>
      <vt:lpstr>Graphik Bold</vt:lpstr>
      <vt:lpstr>Arial</vt:lpstr>
      <vt:lpstr>Times New Roman</vt:lpstr>
      <vt:lpstr>Graphik Regular</vt:lpstr>
      <vt:lpstr>Aptos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Romy Repetto</dc:creator>
  <cp:lastModifiedBy>Eduardo Enrique Haro Yanqui</cp:lastModifiedBy>
  <cp:revision>26</cp:revision>
  <dcterms:created xsi:type="dcterms:W3CDTF">2025-02-25T19:48:58Z</dcterms:created>
  <dcterms:modified xsi:type="dcterms:W3CDTF">2025-03-28T20:26:23Z</dcterms:modified>
</cp:coreProperties>
</file>